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7" r:id="rId5"/>
    <p:sldId id="261" r:id="rId6"/>
    <p:sldId id="268" r:id="rId7"/>
    <p:sldId id="269" r:id="rId8"/>
    <p:sldId id="273" r:id="rId9"/>
    <p:sldId id="270" r:id="rId10"/>
    <p:sldId id="271" r:id="rId11"/>
    <p:sldId id="266" r:id="rId12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00F7"/>
    <a:srgbClr val="20F2BE"/>
    <a:srgbClr val="E502E3"/>
    <a:srgbClr val="1BFFFF"/>
    <a:srgbClr val="13BFC7"/>
    <a:srgbClr val="1FFBC3"/>
    <a:srgbClr val="1CD1A9"/>
    <a:srgbClr val="1BFBFD"/>
    <a:srgbClr val="20F9C3"/>
    <a:srgbClr val="1FF9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72" y="-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70719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e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exto 5">
            <a:extLst>
              <a:ext uri="{FF2B5EF4-FFF2-40B4-BE49-F238E27FC236}">
                <a16:creationId xmlns:a16="http://schemas.microsoft.com/office/drawing/2014/main" xmlns="" id="{581283E8-B886-4F93-9441-CC9DC5A88E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44296" y="1860545"/>
            <a:ext cx="10303407" cy="662515"/>
          </a:xfrm>
        </p:spPr>
        <p:txBody>
          <a:bodyPr>
            <a:noAutofit/>
          </a:bodyPr>
          <a:lstStyle>
            <a:lvl1pPr marL="0" indent="0" algn="ctr">
              <a:buNone/>
              <a:defRPr sz="4800" b="1">
                <a:solidFill>
                  <a:srgbClr val="1FFBC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PT" dirty="0"/>
          </a:p>
        </p:txBody>
      </p:sp>
      <p:sp>
        <p:nvSpPr>
          <p:cNvPr id="8" name="Marcador de Posição do Texto 7">
            <a:extLst>
              <a:ext uri="{FF2B5EF4-FFF2-40B4-BE49-F238E27FC236}">
                <a16:creationId xmlns:a16="http://schemas.microsoft.com/office/drawing/2014/main" xmlns="" id="{60316BD0-0439-40FA-B78E-2A8111851F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44296" y="2523060"/>
            <a:ext cx="10303408" cy="662515"/>
          </a:xfrm>
        </p:spPr>
        <p:txBody>
          <a:bodyPr>
            <a:no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PT" dirty="0"/>
          </a:p>
        </p:txBody>
      </p:sp>
      <p:sp>
        <p:nvSpPr>
          <p:cNvPr id="9" name="Marcador de Posição do Texto 5">
            <a:extLst>
              <a:ext uri="{FF2B5EF4-FFF2-40B4-BE49-F238E27FC236}">
                <a16:creationId xmlns:a16="http://schemas.microsoft.com/office/drawing/2014/main" xmlns="" id="{77F1E67A-FE05-4A7F-A177-5B13464392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8061" y="3503087"/>
            <a:ext cx="4918606" cy="2491314"/>
          </a:xfrm>
        </p:spPr>
        <p:txBody>
          <a:bodyPr>
            <a:noAutofit/>
          </a:bodyPr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PT" dirty="0"/>
          </a:p>
        </p:txBody>
      </p:sp>
      <p:sp>
        <p:nvSpPr>
          <p:cNvPr id="10" name="Marcador de Posição do Texto 5">
            <a:extLst>
              <a:ext uri="{FF2B5EF4-FFF2-40B4-BE49-F238E27FC236}">
                <a16:creationId xmlns:a16="http://schemas.microsoft.com/office/drawing/2014/main" xmlns="" id="{5089957E-EFE8-483C-87B0-3AB40E9ECD7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65335" y="3492505"/>
            <a:ext cx="5046134" cy="2501896"/>
          </a:xfrm>
        </p:spPr>
        <p:txBody>
          <a:bodyPr>
            <a:noAutofit/>
          </a:bodyPr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90328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Vertical e Tex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7825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Obje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Texto 7">
            <a:extLst>
              <a:ext uri="{FF2B5EF4-FFF2-40B4-BE49-F238E27FC236}">
                <a16:creationId xmlns:a16="http://schemas.microsoft.com/office/drawing/2014/main" xmlns="" id="{A43C40E6-A6AE-41E3-9924-E87AE4B3B8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588725" y="2623434"/>
            <a:ext cx="3912665" cy="1798664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rgbClr val="1B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of</a:t>
            </a:r>
            <a:r>
              <a:rPr lang="pt-PT" dirty="0"/>
              <a:t> </a:t>
            </a:r>
            <a:r>
              <a:rPr lang="pt-PT" dirty="0" err="1"/>
              <a:t>your</a:t>
            </a:r>
            <a:r>
              <a:rPr lang="pt-PT" dirty="0"/>
              <a:t> </a:t>
            </a:r>
            <a:r>
              <a:rPr lang="pt-PT" dirty="0" err="1"/>
              <a:t>document</a:t>
            </a:r>
            <a:r>
              <a:rPr lang="pt-PT" dirty="0"/>
              <a:t> </a:t>
            </a:r>
            <a:r>
              <a:rPr lang="pt-PT" dirty="0" err="1"/>
              <a:t>here</a:t>
            </a:r>
            <a:endParaRPr lang="pt-PT" dirty="0"/>
          </a:p>
        </p:txBody>
      </p:sp>
      <p:sp>
        <p:nvSpPr>
          <p:cNvPr id="9" name="Marcador de Posição do Texto 7">
            <a:extLst>
              <a:ext uri="{FF2B5EF4-FFF2-40B4-BE49-F238E27FC236}">
                <a16:creationId xmlns:a16="http://schemas.microsoft.com/office/drawing/2014/main" xmlns="" id="{7082258D-9710-4F17-84CE-4DD3D7F99B9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88725" y="4497204"/>
            <a:ext cx="3912665" cy="1184068"/>
          </a:xfrm>
        </p:spPr>
        <p:txBody>
          <a:bodyPr>
            <a:normAutofit/>
          </a:bodyPr>
          <a:lstStyle>
            <a:lvl1pPr marL="0" indent="0">
              <a:buNone/>
              <a:defRPr sz="2800" b="1">
                <a:solidFill>
                  <a:srgbClr val="DFDFD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 dirty="0" err="1"/>
              <a:t>Subtitle</a:t>
            </a:r>
            <a:r>
              <a:rPr lang="pt-PT" dirty="0"/>
              <a:t> </a:t>
            </a:r>
            <a:r>
              <a:rPr lang="pt-PT" dirty="0" err="1"/>
              <a:t>here</a:t>
            </a:r>
            <a:endParaRPr lang="pt-PT" dirty="0"/>
          </a:p>
        </p:txBody>
      </p:sp>
      <p:sp>
        <p:nvSpPr>
          <p:cNvPr id="12" name="Marcador de Posição do Texto 7">
            <a:extLst>
              <a:ext uri="{FF2B5EF4-FFF2-40B4-BE49-F238E27FC236}">
                <a16:creationId xmlns:a16="http://schemas.microsoft.com/office/drawing/2014/main" xmlns="" id="{019DD1A6-1A10-4059-B04D-117A9FE1E7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89954" y="2773491"/>
            <a:ext cx="3018252" cy="254522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1B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N</a:t>
            </a:r>
            <a:r>
              <a:rPr lang="pt-PT" dirty="0"/>
              <a:t>ame</a:t>
            </a:r>
          </a:p>
        </p:txBody>
      </p:sp>
      <p:sp>
        <p:nvSpPr>
          <p:cNvPr id="13" name="Marcador de Posição do Texto 7">
            <a:extLst>
              <a:ext uri="{FF2B5EF4-FFF2-40B4-BE49-F238E27FC236}">
                <a16:creationId xmlns:a16="http://schemas.microsoft.com/office/drawing/2014/main" xmlns="" id="{5145848B-6221-47E7-8C0A-849BFF4669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89954" y="2968754"/>
            <a:ext cx="3018252" cy="364996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 dirty="0"/>
              <a:t>Email</a:t>
            </a:r>
          </a:p>
        </p:txBody>
      </p:sp>
      <p:sp>
        <p:nvSpPr>
          <p:cNvPr id="14" name="Marcador de Posição do Texto 7">
            <a:extLst>
              <a:ext uri="{FF2B5EF4-FFF2-40B4-BE49-F238E27FC236}">
                <a16:creationId xmlns:a16="http://schemas.microsoft.com/office/drawing/2014/main" xmlns="" id="{B12E214E-710E-4D64-8EFC-ACC83B8058B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89954" y="3466395"/>
            <a:ext cx="3018252" cy="254522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 dirty="0"/>
              <a:t>Email</a:t>
            </a:r>
          </a:p>
        </p:txBody>
      </p:sp>
      <p:sp>
        <p:nvSpPr>
          <p:cNvPr id="15" name="Marcador de Posição do Texto 7">
            <a:extLst>
              <a:ext uri="{FF2B5EF4-FFF2-40B4-BE49-F238E27FC236}">
                <a16:creationId xmlns:a16="http://schemas.microsoft.com/office/drawing/2014/main" xmlns="" id="{044676AA-CCDB-41D7-818F-F1BDAEC309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689954" y="3301739"/>
            <a:ext cx="3018252" cy="254522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1B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 dirty="0" err="1"/>
              <a:t>Name</a:t>
            </a:r>
            <a:endParaRPr lang="pt-PT" dirty="0"/>
          </a:p>
        </p:txBody>
      </p:sp>
      <p:sp>
        <p:nvSpPr>
          <p:cNvPr id="16" name="Marcador de Posição do Texto 7">
            <a:extLst>
              <a:ext uri="{FF2B5EF4-FFF2-40B4-BE49-F238E27FC236}">
                <a16:creationId xmlns:a16="http://schemas.microsoft.com/office/drawing/2014/main" xmlns="" id="{7E000514-7297-45D1-9095-7D87405A398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689954" y="3792277"/>
            <a:ext cx="3018252" cy="254522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rgbClr val="1B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 dirty="0" err="1"/>
              <a:t>Name</a:t>
            </a:r>
            <a:endParaRPr lang="pt-PT" dirty="0"/>
          </a:p>
        </p:txBody>
      </p:sp>
      <p:sp>
        <p:nvSpPr>
          <p:cNvPr id="17" name="Marcador de Posição do Texto 7">
            <a:extLst>
              <a:ext uri="{FF2B5EF4-FFF2-40B4-BE49-F238E27FC236}">
                <a16:creationId xmlns:a16="http://schemas.microsoft.com/office/drawing/2014/main" xmlns="" id="{58B8738F-A8E8-455E-8C62-0593D033DC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689954" y="3987540"/>
            <a:ext cx="3018252" cy="254522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 dirty="0"/>
              <a:t>Email</a:t>
            </a:r>
          </a:p>
        </p:txBody>
      </p:sp>
    </p:spTree>
    <p:extLst>
      <p:ext uri="{BB962C8B-B14F-4D97-AF65-F5344CB8AC3E}">
        <p14:creationId xmlns:p14="http://schemas.microsoft.com/office/powerpoint/2010/main" val="423307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ção do Texto 9">
            <a:extLst>
              <a:ext uri="{FF2B5EF4-FFF2-40B4-BE49-F238E27FC236}">
                <a16:creationId xmlns:a16="http://schemas.microsoft.com/office/drawing/2014/main" xmlns="" id="{E1856CFB-8520-4C3B-98F5-9BFF08B8D12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617915" y="3089671"/>
            <a:ext cx="1972510" cy="922338"/>
          </a:xfrm>
        </p:spPr>
        <p:txBody>
          <a:bodyPr>
            <a:normAutofit/>
          </a:bodyPr>
          <a:lstStyle>
            <a:lvl1pPr marL="0" indent="0">
              <a:buNone/>
              <a:defRPr sz="7200" b="1">
                <a:solidFill>
                  <a:srgbClr val="1FF9C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 dirty="0"/>
              <a:t>01</a:t>
            </a:r>
          </a:p>
        </p:txBody>
      </p:sp>
      <p:sp>
        <p:nvSpPr>
          <p:cNvPr id="12" name="Marcador de Posição do Texto 11">
            <a:extLst>
              <a:ext uri="{FF2B5EF4-FFF2-40B4-BE49-F238E27FC236}">
                <a16:creationId xmlns:a16="http://schemas.microsoft.com/office/drawing/2014/main" xmlns="" id="{2BAB6B8D-D9C3-4FFD-B51B-27B39644E7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14607" y="2434430"/>
            <a:ext cx="4943643" cy="223282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5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pt-PT" dirty="0"/>
          </a:p>
          <a:p>
            <a:pPr lv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2037686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Dup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Marcador de Posição da Imagem 8">
            <a:extLst>
              <a:ext uri="{FF2B5EF4-FFF2-40B4-BE49-F238E27FC236}">
                <a16:creationId xmlns:a16="http://schemas.microsoft.com/office/drawing/2014/main" xmlns="" id="{A3A85564-C0E9-48B9-9826-D07A664F95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00100" y="1447799"/>
            <a:ext cx="10591800" cy="4624663"/>
          </a:xfrm>
        </p:spPr>
        <p:txBody>
          <a:bodyPr/>
          <a:lstStyle/>
          <a:p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843414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exto 6">
            <a:extLst>
              <a:ext uri="{FF2B5EF4-FFF2-40B4-BE49-F238E27FC236}">
                <a16:creationId xmlns:a16="http://schemas.microsoft.com/office/drawing/2014/main" xmlns="" id="{026272E4-9EF9-4919-B7B9-4A0F3AFDF9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90650" y="2171700"/>
            <a:ext cx="9410700" cy="762000"/>
          </a:xfrm>
        </p:spPr>
        <p:txBody>
          <a:bodyPr>
            <a:noAutofit/>
          </a:bodyPr>
          <a:lstStyle>
            <a:lvl1pPr marL="0" indent="0" algn="ctr">
              <a:buNone/>
              <a:defRPr sz="7200">
                <a:solidFill>
                  <a:srgbClr val="20F9C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PT" dirty="0"/>
          </a:p>
        </p:txBody>
      </p:sp>
      <p:sp>
        <p:nvSpPr>
          <p:cNvPr id="9" name="Marcador de Posição do Texto 8">
            <a:extLst>
              <a:ext uri="{FF2B5EF4-FFF2-40B4-BE49-F238E27FC236}">
                <a16:creationId xmlns:a16="http://schemas.microsoft.com/office/drawing/2014/main" xmlns="" id="{EAC54ABC-7CB1-4CE1-A472-ECBD07035F2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90650" y="3162300"/>
            <a:ext cx="9410700" cy="1485900"/>
          </a:xfrm>
        </p:spPr>
        <p:txBody>
          <a:bodyPr>
            <a:noAutofit/>
          </a:bodyPr>
          <a:lstStyle>
            <a:lvl1pPr marL="0" indent="0" algn="ctr">
              <a:buNone/>
              <a:defRPr sz="8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 dirty="0"/>
              <a:t> </a:t>
            </a:r>
          </a:p>
        </p:txBody>
      </p:sp>
      <p:sp>
        <p:nvSpPr>
          <p:cNvPr id="10" name="Marcador de Posição do Texto 6">
            <a:extLst>
              <a:ext uri="{FF2B5EF4-FFF2-40B4-BE49-F238E27FC236}">
                <a16:creationId xmlns:a16="http://schemas.microsoft.com/office/drawing/2014/main" xmlns="" id="{31A72F4D-C5F9-4932-A1E6-8F44E21255B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90650" y="4267200"/>
            <a:ext cx="9410700" cy="762000"/>
          </a:xfrm>
        </p:spPr>
        <p:txBody>
          <a:bodyPr>
            <a:noAutofit/>
          </a:bodyPr>
          <a:lstStyle>
            <a:lvl1pPr marL="0" indent="0" algn="ctr">
              <a:buNone/>
              <a:defRPr sz="7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62120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Texto 5">
            <a:extLst>
              <a:ext uri="{FF2B5EF4-FFF2-40B4-BE49-F238E27FC236}">
                <a16:creationId xmlns:a16="http://schemas.microsoft.com/office/drawing/2014/main" xmlns="" id="{904997A9-9C6E-418A-BEA9-F9802CB4330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1550" y="1962151"/>
            <a:ext cx="3943350" cy="1822449"/>
          </a:xfrm>
        </p:spPr>
        <p:txBody>
          <a:bodyPr>
            <a:noAutofit/>
          </a:bodyPr>
          <a:lstStyle>
            <a:lvl1pPr marL="0" indent="0">
              <a:buNone/>
              <a:defRPr sz="4000" b="1">
                <a:solidFill>
                  <a:srgbClr val="1B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PT" dirty="0"/>
          </a:p>
        </p:txBody>
      </p:sp>
      <p:sp>
        <p:nvSpPr>
          <p:cNvPr id="8" name="Marcador de Posição do Texto 7">
            <a:extLst>
              <a:ext uri="{FF2B5EF4-FFF2-40B4-BE49-F238E27FC236}">
                <a16:creationId xmlns:a16="http://schemas.microsoft.com/office/drawing/2014/main" xmlns="" id="{4361217C-3182-4663-A0FD-D340F44F3D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71550" y="3911601"/>
            <a:ext cx="3276600" cy="838199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PT" dirty="0"/>
          </a:p>
        </p:txBody>
      </p:sp>
      <p:sp>
        <p:nvSpPr>
          <p:cNvPr id="9" name="Marcador de Posição do Texto 5">
            <a:extLst>
              <a:ext uri="{FF2B5EF4-FFF2-40B4-BE49-F238E27FC236}">
                <a16:creationId xmlns:a16="http://schemas.microsoft.com/office/drawing/2014/main" xmlns="" id="{614A6A65-AEFA-4C6D-95D2-86C6A40FBB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972176" y="1962151"/>
            <a:ext cx="5248273" cy="3486149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59289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Texto 5">
            <a:extLst>
              <a:ext uri="{FF2B5EF4-FFF2-40B4-BE49-F238E27FC236}">
                <a16:creationId xmlns:a16="http://schemas.microsoft.com/office/drawing/2014/main" xmlns="" id="{9E5C028A-4CAB-47B2-B281-63FD9F97BE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91027" y="1428751"/>
            <a:ext cx="3362324" cy="4648199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PT" dirty="0"/>
          </a:p>
        </p:txBody>
      </p:sp>
      <p:sp>
        <p:nvSpPr>
          <p:cNvPr id="9" name="Marcador de Posição do Texto 5">
            <a:extLst>
              <a:ext uri="{FF2B5EF4-FFF2-40B4-BE49-F238E27FC236}">
                <a16:creationId xmlns:a16="http://schemas.microsoft.com/office/drawing/2014/main" xmlns="" id="{A5D0E0CA-3D3C-483E-BFBC-439D802B1F6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972427" y="1428751"/>
            <a:ext cx="3362324" cy="4648199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PT" dirty="0"/>
          </a:p>
        </p:txBody>
      </p:sp>
      <p:sp>
        <p:nvSpPr>
          <p:cNvPr id="10" name="Marcador de Posição do Texto 5">
            <a:extLst>
              <a:ext uri="{FF2B5EF4-FFF2-40B4-BE49-F238E27FC236}">
                <a16:creationId xmlns:a16="http://schemas.microsoft.com/office/drawing/2014/main" xmlns="" id="{8BCB5617-FF4F-4F9A-B11B-7EB752E7A7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1551" y="1428751"/>
            <a:ext cx="3009900" cy="1447801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rgbClr val="1B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PT" dirty="0"/>
          </a:p>
        </p:txBody>
      </p:sp>
      <p:sp>
        <p:nvSpPr>
          <p:cNvPr id="12" name="Marcador de Posição do Texto 7">
            <a:extLst>
              <a:ext uri="{FF2B5EF4-FFF2-40B4-BE49-F238E27FC236}">
                <a16:creationId xmlns:a16="http://schemas.microsoft.com/office/drawing/2014/main" xmlns="" id="{C9136E26-3E40-49D9-8851-AF83FA0DF88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71551" y="2984500"/>
            <a:ext cx="3009900" cy="838199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8633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ção do Texto 5">
            <a:extLst>
              <a:ext uri="{FF2B5EF4-FFF2-40B4-BE49-F238E27FC236}">
                <a16:creationId xmlns:a16="http://schemas.microsoft.com/office/drawing/2014/main" xmlns="" id="{66507915-5225-45D7-9B88-2EF32D5261E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90600" y="1809751"/>
            <a:ext cx="3219449" cy="1447801"/>
          </a:xfrm>
        </p:spPr>
        <p:txBody>
          <a:bodyPr>
            <a:no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PT" dirty="0"/>
          </a:p>
        </p:txBody>
      </p:sp>
      <p:sp>
        <p:nvSpPr>
          <p:cNvPr id="9" name="Marcador de Posição do Texto 5">
            <a:extLst>
              <a:ext uri="{FF2B5EF4-FFF2-40B4-BE49-F238E27FC236}">
                <a16:creationId xmlns:a16="http://schemas.microsoft.com/office/drawing/2014/main" xmlns="" id="{690EA072-40CF-4A00-B172-EFBFD7E4A55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90601" y="4411130"/>
            <a:ext cx="3124200" cy="1693169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05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 dirty="0"/>
              <a:t> </a:t>
            </a:r>
          </a:p>
          <a:p>
            <a:pPr lvl="0"/>
            <a:r>
              <a:rPr lang="pt-PT" dirty="0"/>
              <a:t> </a:t>
            </a:r>
          </a:p>
          <a:p>
            <a:pPr lvl="0"/>
            <a:r>
              <a:rPr lang="pt-PT" dirty="0"/>
              <a:t> </a:t>
            </a:r>
          </a:p>
          <a:p>
            <a:pPr lvl="0"/>
            <a:r>
              <a:rPr lang="pt-PT" dirty="0"/>
              <a:t> </a:t>
            </a:r>
          </a:p>
        </p:txBody>
      </p:sp>
      <p:cxnSp>
        <p:nvCxnSpPr>
          <p:cNvPr id="11" name="Conexão reta 10">
            <a:extLst>
              <a:ext uri="{FF2B5EF4-FFF2-40B4-BE49-F238E27FC236}">
                <a16:creationId xmlns:a16="http://schemas.microsoft.com/office/drawing/2014/main" xmlns="" id="{A33408F7-D3B9-4244-9AC4-332410595BFB}"/>
              </a:ext>
            </a:extLst>
          </p:cNvPr>
          <p:cNvCxnSpPr>
            <a:cxnSpLocks/>
          </p:cNvCxnSpPr>
          <p:nvPr userDrawn="1"/>
        </p:nvCxnSpPr>
        <p:spPr>
          <a:xfrm>
            <a:off x="990600" y="3669323"/>
            <a:ext cx="3124200" cy="0"/>
          </a:xfrm>
          <a:prstGeom prst="line">
            <a:avLst/>
          </a:prstGeom>
          <a:ln w="28575">
            <a:solidFill>
              <a:srgbClr val="1BFBF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ta 15">
            <a:extLst>
              <a:ext uri="{FF2B5EF4-FFF2-40B4-BE49-F238E27FC236}">
                <a16:creationId xmlns:a16="http://schemas.microsoft.com/office/drawing/2014/main" xmlns="" id="{CB6F38F7-E079-42D2-8DCC-F3D4D421EE69}"/>
              </a:ext>
            </a:extLst>
          </p:cNvPr>
          <p:cNvCxnSpPr>
            <a:cxnSpLocks/>
          </p:cNvCxnSpPr>
          <p:nvPr userDrawn="1"/>
        </p:nvCxnSpPr>
        <p:spPr>
          <a:xfrm>
            <a:off x="4429126" y="3669323"/>
            <a:ext cx="3124200" cy="0"/>
          </a:xfrm>
          <a:prstGeom prst="line">
            <a:avLst/>
          </a:prstGeom>
          <a:ln w="28575">
            <a:solidFill>
              <a:srgbClr val="FD00F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xão reta 16">
            <a:extLst>
              <a:ext uri="{FF2B5EF4-FFF2-40B4-BE49-F238E27FC236}">
                <a16:creationId xmlns:a16="http://schemas.microsoft.com/office/drawing/2014/main" xmlns="" id="{43D5C12E-207F-4BE0-978E-2BD59DC4BD57}"/>
              </a:ext>
            </a:extLst>
          </p:cNvPr>
          <p:cNvCxnSpPr>
            <a:cxnSpLocks/>
          </p:cNvCxnSpPr>
          <p:nvPr userDrawn="1"/>
        </p:nvCxnSpPr>
        <p:spPr>
          <a:xfrm>
            <a:off x="7924799" y="3669323"/>
            <a:ext cx="3124200" cy="0"/>
          </a:xfrm>
          <a:prstGeom prst="line">
            <a:avLst/>
          </a:prstGeom>
          <a:ln w="28575">
            <a:solidFill>
              <a:srgbClr val="1CD1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Marcador de Posição do Texto 5">
            <a:extLst>
              <a:ext uri="{FF2B5EF4-FFF2-40B4-BE49-F238E27FC236}">
                <a16:creationId xmlns:a16="http://schemas.microsoft.com/office/drawing/2014/main" xmlns="" id="{C2B824D8-F8EA-4AB2-ABAC-D45CF14EE1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56848" y="4411129"/>
            <a:ext cx="3196478" cy="1693169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05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 dirty="0"/>
              <a:t> </a:t>
            </a:r>
          </a:p>
          <a:p>
            <a:pPr lvl="0"/>
            <a:r>
              <a:rPr lang="pt-PT" dirty="0"/>
              <a:t> </a:t>
            </a:r>
          </a:p>
          <a:p>
            <a:pPr lvl="0"/>
            <a:r>
              <a:rPr lang="pt-PT" dirty="0"/>
              <a:t> </a:t>
            </a:r>
          </a:p>
          <a:p>
            <a:pPr lvl="0"/>
            <a:r>
              <a:rPr lang="pt-PT" dirty="0"/>
              <a:t> </a:t>
            </a:r>
          </a:p>
        </p:txBody>
      </p:sp>
      <p:sp>
        <p:nvSpPr>
          <p:cNvPr id="20" name="Marcador de Posição do Texto 5">
            <a:extLst>
              <a:ext uri="{FF2B5EF4-FFF2-40B4-BE49-F238E27FC236}">
                <a16:creationId xmlns:a16="http://schemas.microsoft.com/office/drawing/2014/main" xmlns="" id="{116B01B2-8008-4675-B9C4-592243F4FFC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24799" y="4411129"/>
            <a:ext cx="3124201" cy="1693169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05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pt-PT" dirty="0"/>
              <a:t> </a:t>
            </a:r>
          </a:p>
          <a:p>
            <a:pPr lvl="0"/>
            <a:r>
              <a:rPr lang="pt-PT" dirty="0"/>
              <a:t> </a:t>
            </a:r>
          </a:p>
          <a:p>
            <a:pPr lvl="0"/>
            <a:r>
              <a:rPr lang="pt-PT" dirty="0"/>
              <a:t> </a:t>
            </a:r>
          </a:p>
          <a:p>
            <a:pPr lvl="0"/>
            <a:r>
              <a:rPr lang="pt-PT" dirty="0"/>
              <a:t> </a:t>
            </a:r>
          </a:p>
        </p:txBody>
      </p:sp>
      <p:sp>
        <p:nvSpPr>
          <p:cNvPr id="21" name="Marcador de Posição do Texto 5">
            <a:extLst>
              <a:ext uri="{FF2B5EF4-FFF2-40B4-BE49-F238E27FC236}">
                <a16:creationId xmlns:a16="http://schemas.microsoft.com/office/drawing/2014/main" xmlns="" id="{88D82ADA-70A5-473F-AC50-DDDF0528F69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90600" y="3859820"/>
            <a:ext cx="3124201" cy="407376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1B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PT" dirty="0"/>
          </a:p>
        </p:txBody>
      </p:sp>
      <p:sp>
        <p:nvSpPr>
          <p:cNvPr id="22" name="Marcador de Posição do Texto 5">
            <a:extLst>
              <a:ext uri="{FF2B5EF4-FFF2-40B4-BE49-F238E27FC236}">
                <a16:creationId xmlns:a16="http://schemas.microsoft.com/office/drawing/2014/main" xmlns="" id="{999A8301-781C-4948-86EB-9F4C4487E9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381501" y="3859820"/>
            <a:ext cx="3171825" cy="407376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E502E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PT" dirty="0"/>
          </a:p>
        </p:txBody>
      </p:sp>
      <p:sp>
        <p:nvSpPr>
          <p:cNvPr id="23" name="Marcador de Posição do Texto 5">
            <a:extLst>
              <a:ext uri="{FF2B5EF4-FFF2-40B4-BE49-F238E27FC236}">
                <a16:creationId xmlns:a16="http://schemas.microsoft.com/office/drawing/2014/main" xmlns="" id="{91CE02A0-C730-4F5C-A438-6F55A9862E1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924798" y="3859820"/>
            <a:ext cx="3124201" cy="407376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rgbClr val="20F2B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PT" dirty="0"/>
          </a:p>
        </p:txBody>
      </p:sp>
      <p:sp>
        <p:nvSpPr>
          <p:cNvPr id="24" name="Marcador de Posição do Texto 5">
            <a:extLst>
              <a:ext uri="{FF2B5EF4-FFF2-40B4-BE49-F238E27FC236}">
                <a16:creationId xmlns:a16="http://schemas.microsoft.com/office/drawing/2014/main" xmlns="" id="{08817D10-60E6-484F-948E-BA98E2716D2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429125" y="1809751"/>
            <a:ext cx="6619873" cy="1447801"/>
          </a:xfrm>
        </p:spPr>
        <p:txBody>
          <a:bodyPr>
            <a:noAutofit/>
          </a:bodyPr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371830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ção do Texto 5">
            <a:extLst>
              <a:ext uri="{FF2B5EF4-FFF2-40B4-BE49-F238E27FC236}">
                <a16:creationId xmlns:a16="http://schemas.microsoft.com/office/drawing/2014/main" xmlns="" id="{257C9EC0-1F89-47E1-88E1-AC693033D6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272241" y="2080685"/>
            <a:ext cx="7647517" cy="662515"/>
          </a:xfrm>
        </p:spPr>
        <p:txBody>
          <a:bodyPr>
            <a:noAutofit/>
          </a:bodyPr>
          <a:lstStyle>
            <a:lvl1pPr marL="0" indent="0" algn="ctr">
              <a:buNone/>
              <a:defRPr sz="3200" b="1">
                <a:solidFill>
                  <a:srgbClr val="1B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PT" dirty="0"/>
          </a:p>
        </p:txBody>
      </p:sp>
      <p:sp>
        <p:nvSpPr>
          <p:cNvPr id="8" name="Marcador de Posição do Texto 5">
            <a:extLst>
              <a:ext uri="{FF2B5EF4-FFF2-40B4-BE49-F238E27FC236}">
                <a16:creationId xmlns:a16="http://schemas.microsoft.com/office/drawing/2014/main" xmlns="" id="{2B0C4D69-32B6-4BBE-87FF-9A28E88B10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272241" y="2935818"/>
            <a:ext cx="7647517" cy="2686049"/>
          </a:xfrm>
        </p:spPr>
        <p:txBody>
          <a:bodyPr>
            <a:no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684492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xmlns="" id="{D18F6B98-0865-4CEC-90FD-DD246680A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D62C75AA-6AD3-4CB4-BB27-0DD7D07128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xmlns="" id="{6E815CDB-2E62-4625-9E13-D5D443D065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8572B-F0F7-4575-8A1E-0B9C7696B5DF}" type="datetimeFigureOut">
              <a:rPr lang="pt-PT" smtClean="0"/>
              <a:t>25-01-2019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xmlns="" id="{17CC323B-3568-42D1-B86E-CE8781245C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xmlns="" id="{2E3DF3CF-493E-42E8-83C9-7121B3D14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0BD87-1C0A-483B-A25A-4BF9EC6C12B6}" type="slidenum">
              <a:rPr lang="pt-PT" smtClean="0"/>
              <a:t>‹N°›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9867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05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xmlns="" id="{94A72949-5D86-4085-9CA0-78DBD65490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65462" y="453210"/>
            <a:ext cx="8202120" cy="920197"/>
          </a:xfrm>
        </p:spPr>
        <p:txBody>
          <a:bodyPr/>
          <a:lstStyle/>
          <a:p>
            <a:r>
              <a:rPr lang="pt-PT" dirty="0" smtClean="0"/>
              <a:t>Main issue : Storage and Access</a:t>
            </a:r>
            <a:endParaRPr lang="pt-PT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92810304-3113-43BE-8548-57462DB64C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0207" y="1474406"/>
            <a:ext cx="10004927" cy="506071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 smtClean="0"/>
              <a:t>One Sentinel-2 image :</a:t>
            </a:r>
          </a:p>
          <a:p>
            <a:pPr marL="1028700" lvl="1" indent="-342900"/>
            <a:r>
              <a:rPr lang="pt-PT" sz="2800" dirty="0" smtClean="0"/>
              <a:t>Data volume : about 700 </a:t>
            </a:r>
            <a:r>
              <a:rPr lang="pt-PT" sz="2800" dirty="0" smtClean="0"/>
              <a:t>Mo</a:t>
            </a:r>
            <a:endParaRPr lang="pt-PT" sz="2800" dirty="0" smtClean="0"/>
          </a:p>
          <a:p>
            <a:pPr marL="1028700" lvl="1" indent="-342900"/>
            <a:r>
              <a:rPr lang="pt-PT" sz="2800" dirty="0" smtClean="0"/>
              <a:t>Granule : 10 000 x 10 000 pixels (100km x 100km)</a:t>
            </a:r>
          </a:p>
          <a:p>
            <a:pPr lvl="1" indent="0">
              <a:buNone/>
            </a:pPr>
            <a:endParaRPr lang="pt-PT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 smtClean="0"/>
              <a:t>Use case objectif : </a:t>
            </a:r>
          </a:p>
          <a:p>
            <a:pPr marL="1028700" lvl="1" indent="-342900"/>
            <a:r>
              <a:rPr lang="pt-PT" sz="2800" dirty="0" smtClean="0"/>
              <a:t>About 100 granules to cover France territory</a:t>
            </a:r>
          </a:p>
          <a:p>
            <a:pPr marL="1028700" lvl="1" indent="-342900"/>
            <a:r>
              <a:rPr lang="pt-PT" sz="2800" dirty="0" smtClean="0"/>
              <a:t>35 revisit for a period of 1 year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u="sng" dirty="0" smtClean="0"/>
              <a:t>Storage</a:t>
            </a:r>
            <a:r>
              <a:rPr lang="pt-PT" sz="2400" dirty="0" smtClean="0"/>
              <a:t> = About </a:t>
            </a:r>
            <a:r>
              <a:rPr lang="pt-PT" sz="2400" b="1" smtClean="0"/>
              <a:t>2,5 </a:t>
            </a:r>
            <a:r>
              <a:rPr lang="pt-PT" sz="2400" b="1" smtClean="0"/>
              <a:t>To </a:t>
            </a:r>
            <a:r>
              <a:rPr lang="pt-PT" sz="2400" dirty="0" smtClean="0"/>
              <a:t>of input data + storage of results </a:t>
            </a:r>
            <a:br>
              <a:rPr lang="pt-PT" sz="2400" dirty="0" smtClean="0"/>
            </a:br>
            <a:r>
              <a:rPr lang="pt-PT" sz="2400" dirty="0" smtClean="0"/>
              <a:t>                                                               (e.g. change detection map)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400" dirty="0" smtClean="0"/>
          </a:p>
          <a:p>
            <a:pPr marL="1028700" lvl="1" indent="-342900"/>
            <a:endParaRPr lang="pt-PT" sz="2800" dirty="0" smtClean="0"/>
          </a:p>
          <a:p>
            <a:pPr marL="342900" indent="-342900"/>
            <a:endParaRPr lang="pt-PT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800" dirty="0" smtClean="0"/>
          </a:p>
          <a:p>
            <a:pPr marL="342900" indent="-342900"/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2247164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1946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xmlns="" id="{19004AEF-D6C0-4506-8DE9-A025ADC27C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88725" y="2623434"/>
            <a:ext cx="7316736" cy="1798664"/>
          </a:xfrm>
        </p:spPr>
        <p:txBody>
          <a:bodyPr>
            <a:normAutofit/>
          </a:bodyPr>
          <a:lstStyle/>
          <a:p>
            <a:r>
              <a:rPr lang="pt-PT" dirty="0" smtClean="0"/>
              <a:t>Generic Change Detection all over France</a:t>
            </a:r>
            <a:endParaRPr lang="pt-PT" dirty="0"/>
          </a:p>
        </p:txBody>
      </p:sp>
      <p:sp>
        <p:nvSpPr>
          <p:cNvPr id="8" name="Marcador de Posição do Texto 7">
            <a:extLst>
              <a:ext uri="{FF2B5EF4-FFF2-40B4-BE49-F238E27FC236}">
                <a16:creationId xmlns:a16="http://schemas.microsoft.com/office/drawing/2014/main" xmlns="" id="{DFC40995-D1B1-4E14-B27F-6797605343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729710" y="4468129"/>
            <a:ext cx="3018252" cy="254522"/>
          </a:xfrm>
        </p:spPr>
        <p:txBody>
          <a:bodyPr>
            <a:normAutofit lnSpcReduction="10000"/>
          </a:bodyPr>
          <a:lstStyle/>
          <a:p>
            <a:r>
              <a:rPr lang="pt-PT" dirty="0" smtClean="0"/>
              <a:t>Michelle AUBRUN</a:t>
            </a:r>
            <a:endParaRPr lang="pt-PT" dirty="0"/>
          </a:p>
        </p:txBody>
      </p:sp>
      <p:sp>
        <p:nvSpPr>
          <p:cNvPr id="9" name="Marcador de Posição do Texto 8">
            <a:extLst>
              <a:ext uri="{FF2B5EF4-FFF2-40B4-BE49-F238E27FC236}">
                <a16:creationId xmlns:a16="http://schemas.microsoft.com/office/drawing/2014/main" xmlns="" id="{F3400704-C061-47DC-B4BB-9B18580EF4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29710" y="4663391"/>
            <a:ext cx="3541264" cy="286295"/>
          </a:xfrm>
        </p:spPr>
        <p:txBody>
          <a:bodyPr>
            <a:normAutofit/>
          </a:bodyPr>
          <a:lstStyle/>
          <a:p>
            <a:r>
              <a:rPr lang="pt-PT" dirty="0" smtClean="0"/>
              <a:t>michelle.aubrun@thalesaleniaspace.com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93182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xmlns="" id="{5FCEDDD6-928B-438A-9314-AA9AF7FB32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35966" y="1896970"/>
            <a:ext cx="4484711" cy="1184155"/>
          </a:xfrm>
        </p:spPr>
        <p:txBody>
          <a:bodyPr>
            <a:normAutofit/>
          </a:bodyPr>
          <a:lstStyle/>
          <a:p>
            <a:r>
              <a:rPr lang="pt-PT" sz="4400" dirty="0" smtClean="0"/>
              <a:t>Summary</a:t>
            </a:r>
            <a:endParaRPr lang="pt-PT" sz="4400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46B826BA-5DAD-4E72-AD09-F1DABF9BF8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085806" y="3030774"/>
            <a:ext cx="7654542" cy="2232820"/>
          </a:xfrm>
        </p:spPr>
        <p:txBody>
          <a:bodyPr/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pt-PT" sz="3600" dirty="0" smtClean="0"/>
              <a:t>Project presentation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t-PT" sz="3600" dirty="0" smtClean="0"/>
              <a:t>Use case presentation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pt-PT" sz="3600" dirty="0" smtClean="0"/>
              <a:t>Issue encountered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pt-PT" sz="36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endParaRPr lang="pt-PT" sz="3600" dirty="0"/>
          </a:p>
        </p:txBody>
      </p:sp>
    </p:spTree>
    <p:extLst>
      <p:ext uri="{BB962C8B-B14F-4D97-AF65-F5344CB8AC3E}">
        <p14:creationId xmlns:p14="http://schemas.microsoft.com/office/powerpoint/2010/main" val="190126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 sz="5400" dirty="0" smtClean="0"/>
              <a:t>1</a:t>
            </a:r>
            <a:endParaRPr lang="fr-FR" sz="540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2801424" y="2772363"/>
            <a:ext cx="4943643" cy="1322560"/>
          </a:xfrm>
        </p:spPr>
        <p:txBody>
          <a:bodyPr/>
          <a:lstStyle/>
          <a:p>
            <a:r>
              <a:rPr lang="fr-FR" dirty="0" smtClean="0"/>
              <a:t>Project </a:t>
            </a:r>
            <a:r>
              <a:rPr lang="fr-FR" dirty="0" err="1" smtClean="0"/>
              <a:t>presentation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499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xmlns="" id="{94A72949-5D86-4085-9CA0-78DBD65490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65462" y="453210"/>
            <a:ext cx="5369615" cy="920197"/>
          </a:xfrm>
        </p:spPr>
        <p:txBody>
          <a:bodyPr/>
          <a:lstStyle/>
          <a:p>
            <a:r>
              <a:rPr lang="pt-PT" dirty="0" smtClean="0"/>
              <a:t>Project : Evolve</a:t>
            </a:r>
            <a:endParaRPr lang="pt-PT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92810304-3113-43BE-8548-57462DB64C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12522" y="1599101"/>
            <a:ext cx="10201841" cy="463544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800" dirty="0" smtClean="0"/>
              <a:t>H2020 : HPC and Cloud enhanced Test-beds for Extracting Value from Large-scale Diverse Data</a:t>
            </a:r>
          </a:p>
          <a:p>
            <a:pPr marL="1028700" lvl="1" indent="-342900"/>
            <a:r>
              <a:rPr lang="pt-PT" sz="3200" dirty="0" smtClean="0"/>
              <a:t>19 partners (11 European countries)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800" dirty="0" smtClean="0"/>
              <a:t>Objectif : Ability to process unprecedented amounts of data and handle demanding computations via :</a:t>
            </a:r>
          </a:p>
          <a:p>
            <a:pPr marL="1028700" lvl="1" indent="-342900"/>
            <a:r>
              <a:rPr lang="pt-PT" sz="3200" dirty="0"/>
              <a:t>Platform with HPC </a:t>
            </a:r>
            <a:r>
              <a:rPr lang="pt-PT" sz="3200" dirty="0" smtClean="0"/>
              <a:t>features </a:t>
            </a:r>
            <a:r>
              <a:rPr lang="pt-PT" sz="3200" dirty="0" smtClean="0">
                <a:solidFill>
                  <a:srgbClr val="FD00F7"/>
                </a:solidFill>
              </a:rPr>
              <a:t>(HPC world)</a:t>
            </a:r>
            <a:endParaRPr lang="pt-PT" sz="3200" dirty="0">
              <a:solidFill>
                <a:srgbClr val="FD00F7"/>
              </a:solidFill>
            </a:endParaRPr>
          </a:p>
          <a:p>
            <a:pPr marL="1028700" lvl="1" indent="-342900"/>
            <a:r>
              <a:rPr lang="pt-PT" sz="3200" dirty="0" smtClean="0"/>
              <a:t>Versatile database </a:t>
            </a:r>
            <a:r>
              <a:rPr lang="pt-PT" sz="3200" dirty="0"/>
              <a:t>processing stack for </a:t>
            </a:r>
            <a:r>
              <a:rPr lang="pt-PT" sz="3200" dirty="0" smtClean="0"/>
              <a:t>end-to-end workflows </a:t>
            </a:r>
            <a:r>
              <a:rPr lang="pt-PT" sz="3200" dirty="0" smtClean="0">
                <a:solidFill>
                  <a:srgbClr val="FD00F7"/>
                </a:solidFill>
              </a:rPr>
              <a:t>(Big Data world)</a:t>
            </a:r>
            <a:endParaRPr lang="pt-PT" sz="3200" dirty="0">
              <a:solidFill>
                <a:srgbClr val="FD00F7"/>
              </a:solidFill>
            </a:endParaRPr>
          </a:p>
          <a:p>
            <a:pPr marL="1028700" lvl="1" indent="-342900"/>
            <a:r>
              <a:rPr lang="pt-PT" sz="3200" dirty="0" smtClean="0"/>
              <a:t>Easy deployment, </a:t>
            </a:r>
            <a:r>
              <a:rPr lang="pt-PT" sz="3200" dirty="0"/>
              <a:t>access, use and </a:t>
            </a:r>
            <a:r>
              <a:rPr lang="pt-PT" sz="3200" dirty="0" smtClean="0"/>
              <a:t>share </a:t>
            </a:r>
            <a:r>
              <a:rPr lang="pt-PT" sz="3200" dirty="0" smtClean="0">
                <a:solidFill>
                  <a:srgbClr val="FD00F7"/>
                </a:solidFill>
              </a:rPr>
              <a:t>(Cloud world)</a:t>
            </a:r>
            <a:endParaRPr lang="pt-PT" sz="3200" dirty="0">
              <a:solidFill>
                <a:srgbClr val="FD00F7"/>
              </a:solidFill>
            </a:endParaRPr>
          </a:p>
          <a:p>
            <a:endParaRPr lang="pt-PT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800" dirty="0" smtClean="0"/>
          </a:p>
          <a:p>
            <a:pPr marL="342900" indent="-342900"/>
            <a:endParaRPr lang="pt-PT" sz="2800" dirty="0"/>
          </a:p>
        </p:txBody>
      </p:sp>
    </p:spTree>
    <p:extLst>
      <p:ext uri="{BB962C8B-B14F-4D97-AF65-F5344CB8AC3E}">
        <p14:creationId xmlns:p14="http://schemas.microsoft.com/office/powerpoint/2010/main" val="319093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 sz="5400" dirty="0"/>
              <a:t>2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2801424" y="2772363"/>
            <a:ext cx="4943643" cy="1322560"/>
          </a:xfrm>
        </p:spPr>
        <p:txBody>
          <a:bodyPr/>
          <a:lstStyle/>
          <a:p>
            <a:r>
              <a:rPr lang="fr-FR" dirty="0" smtClean="0"/>
              <a:t>Use case </a:t>
            </a:r>
            <a:r>
              <a:rPr lang="fr-FR" dirty="0" err="1" smtClean="0"/>
              <a:t>presentation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0542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xmlns="" id="{94A72949-5D86-4085-9CA0-78DBD65490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65462" y="453210"/>
            <a:ext cx="7914034" cy="920197"/>
          </a:xfrm>
        </p:spPr>
        <p:txBody>
          <a:bodyPr/>
          <a:lstStyle/>
          <a:p>
            <a:r>
              <a:rPr lang="pt-PT" dirty="0" smtClean="0"/>
              <a:t>Use case : Change </a:t>
            </a:r>
            <a:r>
              <a:rPr lang="pt-PT" dirty="0"/>
              <a:t>D</a:t>
            </a:r>
            <a:r>
              <a:rPr lang="pt-PT" dirty="0" smtClean="0"/>
              <a:t>etection</a:t>
            </a:r>
            <a:endParaRPr lang="pt-PT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92810304-3113-43BE-8548-57462DB64C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7376" y="1474406"/>
            <a:ext cx="5687066" cy="506071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 smtClean="0"/>
              <a:t>Satellite image : Sentinel-2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 smtClean="0"/>
              <a:t>Objectif : Detect generic changes over the entire France during 1 year with a revisit period of 10 days.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 smtClean="0"/>
              <a:t>Lot of applications in many diverse sectors :</a:t>
            </a:r>
          </a:p>
          <a:p>
            <a:pPr marL="1028700" lvl="1" indent="-342900"/>
            <a:r>
              <a:rPr lang="pt-PT" dirty="0"/>
              <a:t>Land surveillance (deforestation, urbanization)</a:t>
            </a:r>
          </a:p>
          <a:p>
            <a:pPr marL="1028700" lvl="1" indent="-342900"/>
            <a:r>
              <a:rPr lang="pt-PT" dirty="0" smtClean="0"/>
              <a:t>Disaster (forest fire, frozen crop)</a:t>
            </a:r>
            <a:endParaRPr lang="pt-PT" dirty="0"/>
          </a:p>
          <a:p>
            <a:pPr marL="1028700" lvl="1" indent="-342900"/>
            <a:r>
              <a:rPr lang="pt-PT" dirty="0" smtClean="0"/>
              <a:t>Climatic change</a:t>
            </a:r>
          </a:p>
          <a:p>
            <a:endParaRPr lang="pt-PT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800" dirty="0" smtClean="0"/>
          </a:p>
          <a:p>
            <a:pPr marL="342900" indent="-342900"/>
            <a:endParaRPr lang="pt-PT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33" t="4546" r="15559" b="14205"/>
          <a:stretch/>
        </p:blipFill>
        <p:spPr bwMode="auto">
          <a:xfrm>
            <a:off x="6082145" y="1219194"/>
            <a:ext cx="5749632" cy="531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611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exto 1">
            <a:extLst>
              <a:ext uri="{FF2B5EF4-FFF2-40B4-BE49-F238E27FC236}">
                <a16:creationId xmlns:a16="http://schemas.microsoft.com/office/drawing/2014/main" xmlns="" id="{94A72949-5D86-4085-9CA0-78DBD65490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65462" y="453210"/>
            <a:ext cx="7914034" cy="920197"/>
          </a:xfrm>
        </p:spPr>
        <p:txBody>
          <a:bodyPr/>
          <a:lstStyle/>
          <a:p>
            <a:r>
              <a:rPr lang="pt-PT" dirty="0" smtClean="0"/>
              <a:t>Use case : Change </a:t>
            </a:r>
            <a:r>
              <a:rPr lang="pt-PT" dirty="0"/>
              <a:t>D</a:t>
            </a:r>
            <a:r>
              <a:rPr lang="pt-PT" dirty="0" smtClean="0"/>
              <a:t>etection</a:t>
            </a:r>
            <a:endParaRPr lang="pt-PT" dirty="0"/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xmlns="" id="{92810304-3113-43BE-8548-57462DB64C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76304" y="2184095"/>
            <a:ext cx="6401915" cy="506071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 smtClean="0"/>
              <a:t>Encode Sentinel-2 images </a:t>
            </a:r>
            <a:br>
              <a:rPr lang="pt-PT" sz="2400" dirty="0" smtClean="0"/>
            </a:br>
            <a:r>
              <a:rPr lang="pt-PT" sz="2400" dirty="0" smtClean="0"/>
              <a:t>into a </a:t>
            </a:r>
            <a:r>
              <a:rPr lang="pt-PT" sz="2400" b="1" dirty="0" smtClean="0"/>
              <a:t>relevant feature space</a:t>
            </a:r>
            <a:r>
              <a:rPr lang="pt-PT" sz="2400" dirty="0" smtClean="0"/>
              <a:t> </a:t>
            </a:r>
            <a:br>
              <a:rPr lang="pt-PT" sz="2400" dirty="0" smtClean="0"/>
            </a:br>
            <a:r>
              <a:rPr lang="pt-PT" sz="2400" dirty="0" smtClean="0"/>
              <a:t>with </a:t>
            </a:r>
            <a:r>
              <a:rPr lang="pt-PT" sz="2400" b="1" dirty="0" smtClean="0"/>
              <a:t>an adequat loss function </a:t>
            </a:r>
            <a:r>
              <a:rPr lang="pt-PT" sz="2400" dirty="0" smtClean="0"/>
              <a:t>:</a:t>
            </a:r>
          </a:p>
          <a:p>
            <a:pPr marL="1028700" lvl="1" indent="-342900"/>
            <a:r>
              <a:rPr lang="pt-PT" dirty="0" smtClean="0"/>
              <a:t>Insensitive to </a:t>
            </a:r>
            <a:br>
              <a:rPr lang="pt-PT" dirty="0" smtClean="0"/>
            </a:br>
            <a:r>
              <a:rPr lang="pt-PT" dirty="0" smtClean="0"/>
              <a:t>atmospheric conditions</a:t>
            </a:r>
          </a:p>
          <a:p>
            <a:pPr marL="1028700" lvl="1" indent="-342900"/>
            <a:endParaRPr lang="pt-PT" sz="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PT" sz="2400" dirty="0"/>
              <a:t>Compute a distance metric </a:t>
            </a:r>
            <a:r>
              <a:rPr lang="pt-PT" sz="2400" dirty="0" smtClean="0"/>
              <a:t/>
            </a:r>
            <a:br>
              <a:rPr lang="pt-PT" sz="2400" dirty="0" smtClean="0"/>
            </a:br>
            <a:r>
              <a:rPr lang="pt-PT" sz="2400" dirty="0" smtClean="0"/>
              <a:t>in </a:t>
            </a:r>
            <a:r>
              <a:rPr lang="pt-PT" sz="2400" dirty="0"/>
              <a:t>this space in order to </a:t>
            </a:r>
            <a:r>
              <a:rPr lang="pt-PT" sz="2400" dirty="0" smtClean="0"/>
              <a:t/>
            </a:r>
            <a:br>
              <a:rPr lang="pt-PT" sz="2400" dirty="0" smtClean="0"/>
            </a:br>
            <a:r>
              <a:rPr lang="pt-PT" sz="2400" dirty="0" smtClean="0"/>
              <a:t>generate change </a:t>
            </a:r>
            <a:r>
              <a:rPr lang="pt-PT" sz="2400" dirty="0"/>
              <a:t>detection </a:t>
            </a:r>
            <a:r>
              <a:rPr lang="pt-PT" sz="2400" dirty="0" smtClean="0"/>
              <a:t>map </a:t>
            </a:r>
            <a:endParaRPr lang="pt-PT" sz="2800" dirty="0"/>
          </a:p>
          <a:p>
            <a:pPr marL="342900" indent="-342900"/>
            <a:endParaRPr lang="pt-PT" dirty="0" smtClean="0"/>
          </a:p>
          <a:p>
            <a:endParaRPr lang="pt-PT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PT" sz="2800" dirty="0" smtClean="0"/>
          </a:p>
          <a:p>
            <a:pPr marL="342900" indent="-342900"/>
            <a:endParaRPr lang="pt-PT" sz="2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1242" y="1937980"/>
            <a:ext cx="6661494" cy="3678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834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fr-FR" sz="5400" dirty="0"/>
              <a:t>3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1"/>
          </p:nvPr>
        </p:nvSpPr>
        <p:spPr>
          <a:xfrm>
            <a:off x="2801424" y="2772363"/>
            <a:ext cx="4943643" cy="1322560"/>
          </a:xfrm>
        </p:spPr>
        <p:txBody>
          <a:bodyPr/>
          <a:lstStyle/>
          <a:p>
            <a:r>
              <a:rPr lang="fr-FR" dirty="0" smtClean="0"/>
              <a:t>Issue </a:t>
            </a:r>
            <a:r>
              <a:rPr lang="fr-FR" dirty="0" err="1" smtClean="0"/>
              <a:t>encountered</a:t>
            </a: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93082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</Words>
  <Application>Microsoft Office PowerPoint</Application>
  <PresentationFormat>Personnalisé</PresentationFormat>
  <Paragraphs>55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Tema do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Raquel Nogueira</dc:creator>
  <cp:lastModifiedBy>Aubrun Michelle</cp:lastModifiedBy>
  <cp:revision>45</cp:revision>
  <dcterms:created xsi:type="dcterms:W3CDTF">2018-11-30T15:59:29Z</dcterms:created>
  <dcterms:modified xsi:type="dcterms:W3CDTF">2019-01-25T11:47:04Z</dcterms:modified>
</cp:coreProperties>
</file>